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5" r:id="rId10"/>
    <p:sldId id="264" r:id="rId11"/>
    <p:sldId id="266" r:id="rId12"/>
    <p:sldId id="270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72" autoAdjust="0"/>
  </p:normalViewPr>
  <p:slideViewPr>
    <p:cSldViewPr snapToGrid="0">
      <p:cViewPr varScale="1">
        <p:scale>
          <a:sx n="68" d="100"/>
          <a:sy n="68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5E7507-F50F-4C1C-AD03-8310EFBC413F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D17AD8D-932E-4DEB-846E-9DE0F667E600}">
      <dgm:prSet/>
      <dgm:spPr/>
      <dgm:t>
        <a:bodyPr/>
        <a:lstStyle/>
        <a:p>
          <a:r>
            <a:rPr lang="en-US"/>
            <a:t>Build a Streamlit web app that allows users to:</a:t>
          </a:r>
        </a:p>
      </dgm:t>
    </dgm:pt>
    <dgm:pt modelId="{AD01E36F-4D14-4DE6-9030-FF09FB252BB7}" type="parTrans" cxnId="{71BBDFBD-28B1-43D8-869B-9D1137ED2DB3}">
      <dgm:prSet/>
      <dgm:spPr/>
      <dgm:t>
        <a:bodyPr/>
        <a:lstStyle/>
        <a:p>
          <a:endParaRPr lang="en-US"/>
        </a:p>
      </dgm:t>
    </dgm:pt>
    <dgm:pt modelId="{68B203C0-6728-46A4-86FA-EDE43B3187A0}" type="sibTrans" cxnId="{71BBDFBD-28B1-43D8-869B-9D1137ED2DB3}">
      <dgm:prSet/>
      <dgm:spPr/>
      <dgm:t>
        <a:bodyPr/>
        <a:lstStyle/>
        <a:p>
          <a:endParaRPr lang="en-US"/>
        </a:p>
      </dgm:t>
    </dgm:pt>
    <dgm:pt modelId="{A12F290A-2462-453A-8ADE-8698B2A6B3FB}">
      <dgm:prSet/>
      <dgm:spPr/>
      <dgm:t>
        <a:bodyPr/>
        <a:lstStyle/>
        <a:p>
          <a:r>
            <a:rPr lang="en-US" dirty="0"/>
            <a:t>Classify the main object in an image &amp; recognize multiple objects</a:t>
          </a:r>
        </a:p>
      </dgm:t>
    </dgm:pt>
    <dgm:pt modelId="{6149F69F-D73E-4DBF-A001-CD0FF10FD80E}" type="parTrans" cxnId="{FC67E3EF-A731-4901-B288-BCAD0F2F1401}">
      <dgm:prSet/>
      <dgm:spPr/>
      <dgm:t>
        <a:bodyPr/>
        <a:lstStyle/>
        <a:p>
          <a:endParaRPr lang="en-US"/>
        </a:p>
      </dgm:t>
    </dgm:pt>
    <dgm:pt modelId="{49DF92F3-8328-4649-A8B0-FBEC235D4B89}" type="sibTrans" cxnId="{FC67E3EF-A731-4901-B288-BCAD0F2F1401}">
      <dgm:prSet/>
      <dgm:spPr/>
      <dgm:t>
        <a:bodyPr/>
        <a:lstStyle/>
        <a:p>
          <a:endParaRPr lang="en-US"/>
        </a:p>
      </dgm:t>
    </dgm:pt>
    <dgm:pt modelId="{A29AA1E8-11EC-4188-8FE5-4DB29C69F0DC}" type="pres">
      <dgm:prSet presAssocID="{025E7507-F50F-4C1C-AD03-8310EFBC413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AB661D-EB21-40AF-BF13-DC3471213600}" type="pres">
      <dgm:prSet presAssocID="{7D17AD8D-932E-4DEB-846E-9DE0F667E600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88D673-92B5-4996-89D9-1BF4A46B712D}" type="pres">
      <dgm:prSet presAssocID="{68B203C0-6728-46A4-86FA-EDE43B3187A0}" presName="sibTrans" presStyleLbl="sibTrans2D1" presStyleIdx="0" presStyleCnt="1"/>
      <dgm:spPr/>
      <dgm:t>
        <a:bodyPr/>
        <a:lstStyle/>
        <a:p>
          <a:endParaRPr lang="en-US"/>
        </a:p>
      </dgm:t>
    </dgm:pt>
    <dgm:pt modelId="{781C585F-D5A0-464C-B4FB-8F1248695C68}" type="pres">
      <dgm:prSet presAssocID="{68B203C0-6728-46A4-86FA-EDE43B3187A0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DEE13137-8024-4539-81FC-D0A9CF6EF18A}" type="pres">
      <dgm:prSet presAssocID="{A12F290A-2462-453A-8ADE-8698B2A6B3FB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723815-4421-4F26-9EC6-A276FDDD263A}" type="presOf" srcId="{A12F290A-2462-453A-8ADE-8698B2A6B3FB}" destId="{DEE13137-8024-4539-81FC-D0A9CF6EF18A}" srcOrd="0" destOrd="0" presId="urn:microsoft.com/office/officeart/2005/8/layout/process2"/>
    <dgm:cxn modelId="{71BBDFBD-28B1-43D8-869B-9D1137ED2DB3}" srcId="{025E7507-F50F-4C1C-AD03-8310EFBC413F}" destId="{7D17AD8D-932E-4DEB-846E-9DE0F667E600}" srcOrd="0" destOrd="0" parTransId="{AD01E36F-4D14-4DE6-9030-FF09FB252BB7}" sibTransId="{68B203C0-6728-46A4-86FA-EDE43B3187A0}"/>
    <dgm:cxn modelId="{DC9A1C6E-1788-4F09-AD9C-8049AEFCDBDB}" type="presOf" srcId="{68B203C0-6728-46A4-86FA-EDE43B3187A0}" destId="{781C585F-D5A0-464C-B4FB-8F1248695C68}" srcOrd="1" destOrd="0" presId="urn:microsoft.com/office/officeart/2005/8/layout/process2"/>
    <dgm:cxn modelId="{E6512CA1-3325-42D4-85DD-0CF3F56CF479}" type="presOf" srcId="{68B203C0-6728-46A4-86FA-EDE43B3187A0}" destId="{1588D673-92B5-4996-89D9-1BF4A46B712D}" srcOrd="0" destOrd="0" presId="urn:microsoft.com/office/officeart/2005/8/layout/process2"/>
    <dgm:cxn modelId="{0FE45A51-387B-4B94-B106-1E62C6C5B718}" type="presOf" srcId="{7D17AD8D-932E-4DEB-846E-9DE0F667E600}" destId="{DBAB661D-EB21-40AF-BF13-DC3471213600}" srcOrd="0" destOrd="0" presId="urn:microsoft.com/office/officeart/2005/8/layout/process2"/>
    <dgm:cxn modelId="{FC67E3EF-A731-4901-B288-BCAD0F2F1401}" srcId="{025E7507-F50F-4C1C-AD03-8310EFBC413F}" destId="{A12F290A-2462-453A-8ADE-8698B2A6B3FB}" srcOrd="1" destOrd="0" parTransId="{6149F69F-D73E-4DBF-A001-CD0FF10FD80E}" sibTransId="{49DF92F3-8328-4649-A8B0-FBEC235D4B89}"/>
    <dgm:cxn modelId="{68F7C73B-3E28-47CE-914C-90FAB270DAD9}" type="presOf" srcId="{025E7507-F50F-4C1C-AD03-8310EFBC413F}" destId="{A29AA1E8-11EC-4188-8FE5-4DB29C69F0DC}" srcOrd="0" destOrd="0" presId="urn:microsoft.com/office/officeart/2005/8/layout/process2"/>
    <dgm:cxn modelId="{6E60530C-C199-47B7-BD8C-B066AD228825}" type="presParOf" srcId="{A29AA1E8-11EC-4188-8FE5-4DB29C69F0DC}" destId="{DBAB661D-EB21-40AF-BF13-DC3471213600}" srcOrd="0" destOrd="0" presId="urn:microsoft.com/office/officeart/2005/8/layout/process2"/>
    <dgm:cxn modelId="{966A37E9-CA69-46CF-9DAF-0751B8EABB2A}" type="presParOf" srcId="{A29AA1E8-11EC-4188-8FE5-4DB29C69F0DC}" destId="{1588D673-92B5-4996-89D9-1BF4A46B712D}" srcOrd="1" destOrd="0" presId="urn:microsoft.com/office/officeart/2005/8/layout/process2"/>
    <dgm:cxn modelId="{1BDEE781-F7A8-4F19-909C-645D7B1967F2}" type="presParOf" srcId="{1588D673-92B5-4996-89D9-1BF4A46B712D}" destId="{781C585F-D5A0-464C-B4FB-8F1248695C68}" srcOrd="0" destOrd="0" presId="urn:microsoft.com/office/officeart/2005/8/layout/process2"/>
    <dgm:cxn modelId="{ACC2BEEF-CEAC-4ACC-B647-3FB80296AF8D}" type="presParOf" srcId="{A29AA1E8-11EC-4188-8FE5-4DB29C69F0DC}" destId="{DEE13137-8024-4539-81FC-D0A9CF6EF18A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AB661D-EB21-40AF-BF13-DC3471213600}">
      <dsp:nvSpPr>
        <dsp:cNvPr id="0" name=""/>
        <dsp:cNvSpPr/>
      </dsp:nvSpPr>
      <dsp:spPr>
        <a:xfrm>
          <a:off x="1034945" y="717"/>
          <a:ext cx="4231709" cy="23509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Build a Streamlit web app that allows users to:</a:t>
          </a:r>
        </a:p>
      </dsp:txBody>
      <dsp:txXfrm>
        <a:off x="1103802" y="69574"/>
        <a:ext cx="4093995" cy="2213235"/>
      </dsp:txXfrm>
    </dsp:sp>
    <dsp:sp modelId="{1588D673-92B5-4996-89D9-1BF4A46B712D}">
      <dsp:nvSpPr>
        <dsp:cNvPr id="0" name=""/>
        <dsp:cNvSpPr/>
      </dsp:nvSpPr>
      <dsp:spPr>
        <a:xfrm rot="5400000">
          <a:off x="2709997" y="2410440"/>
          <a:ext cx="881606" cy="10579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-5400000">
        <a:off x="2833422" y="2498600"/>
        <a:ext cx="634757" cy="617124"/>
      </dsp:txXfrm>
    </dsp:sp>
    <dsp:sp modelId="{DEE13137-8024-4539-81FC-D0A9CF6EF18A}">
      <dsp:nvSpPr>
        <dsp:cNvPr id="0" name=""/>
        <dsp:cNvSpPr/>
      </dsp:nvSpPr>
      <dsp:spPr>
        <a:xfrm>
          <a:off x="1034945" y="3527141"/>
          <a:ext cx="4231709" cy="235094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Classify the main object in an image &amp; recognize multiple objects</a:t>
          </a:r>
        </a:p>
      </dsp:txBody>
      <dsp:txXfrm>
        <a:off x="1103802" y="3595998"/>
        <a:ext cx="4093995" cy="2213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1BF8B-1A00-46C1-A160-CB7BBFA9137D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AD632-9F93-4529-9394-0B4CAFE44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2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AD632-9F93-4529-9394-0B4CAFE442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39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AD632-9F93-4529-9394-0B4CAFE442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7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AD632-9F93-4529-9394-0B4CAFE442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79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AD632-9F93-4529-9394-0B4CAFE442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66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4E312-19BF-02C0-C428-4F3265FDA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64C8F-AFB1-26D2-396A-2C3781B086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F6977-9773-9278-6056-6C04977FF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7657B-8EE1-B04E-E52C-EA24C2768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AD632-9F93-4529-9394-0B4CAFE442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55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AD632-9F93-4529-9394-0B4CAFE442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36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AD632-9F93-4529-9394-0B4CAFE442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6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55B4-87F9-F924-8A3D-A3E7DEBA6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0417DC-025B-F1EB-ABFD-1C8DDC71F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5178A-32D0-4C20-D15F-7AFE8F7FD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B6E8-0A02-4A94-A152-1B264A307525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B5174-4846-51B8-AAA5-2E4D075C9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A6650-FF5D-78AB-EC78-11344A0A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F759-6C32-48FC-9D6D-0393A2E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46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1070B-02EE-A57E-3DF3-5EEB898B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2E89B7-0F20-909C-423A-652C71469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2A5A6-A5AE-C667-CBF0-5BDA30019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B6E8-0A02-4A94-A152-1B264A307525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BEF09-A4A3-1941-1675-C7863A5E1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FBFF2-FFC4-729A-7BBB-EBAF0A64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F759-6C32-48FC-9D6D-0393A2E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48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F165A6-1889-062A-ED72-95B9126EE4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5F65A-867E-D247-34A9-A5AEC0587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DA953-79B6-7FF0-DCD8-10F68BB5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B6E8-0A02-4A94-A152-1B264A307525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EA106-9FB7-1023-4496-4FB118BEE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61783-C4C3-FD68-28D2-E1EDB43B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F759-6C32-48FC-9D6D-0393A2E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83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38DB-32AF-ACF1-5AAE-3C0D834E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835FC-4365-A13B-32F1-45E397A34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6A4E7-0C6C-2C99-8F44-E42739951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B6E8-0A02-4A94-A152-1B264A307525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BBB12-52F2-DBE5-20AD-80F2E15B0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0F1AA-AF27-58DA-0E13-C4E1B5D9D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F759-6C32-48FC-9D6D-0393A2E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5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CB78-D5CE-3CA6-D070-C5887F024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6A4FB-5F8C-B812-CBE7-BC06268FB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7BEC4-DABE-7757-284D-8162748C3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B6E8-0A02-4A94-A152-1B264A307525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0856E-EAD6-0E13-FCD9-8140872C8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DE862-8D19-EDBD-8C89-87B0C5B4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F759-6C32-48FC-9D6D-0393A2E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3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25D9-4834-C3E7-5867-301EEDED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58DF8-6BEB-57E0-D53C-E55B668CA0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5FB1-AC72-A61A-5E1B-B5E162717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72E04-91E1-66BE-1524-C666ACC4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B6E8-0A02-4A94-A152-1B264A307525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29878-FA66-2E89-FE8A-2040DE28B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FDB7B-BD0F-37BD-AC09-EB97CBDF6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F759-6C32-48FC-9D6D-0393A2E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1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3DF2-529C-147D-0173-1DCB6393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CD701-904E-F4A1-4AD5-3F5B2C2B6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7412F-76C3-8D59-F4D6-42740B929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EB3B19-E2AB-BC1C-7021-734DB9739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A681B-6654-B1D9-3C52-901E0D73F0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3E9AD9-9848-BDD1-F8A5-0F04646CD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B6E8-0A02-4A94-A152-1B264A307525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75FF7-1D47-28C3-B2D5-A3BD12ED9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1BB9D-23A8-34BE-A8D5-B3A0F9352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F759-6C32-48FC-9D6D-0393A2E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20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BC8E0-B2D9-00AF-990B-1876EBEBD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D3E669-1D16-7C26-4150-5009F9765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B6E8-0A02-4A94-A152-1B264A307525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96765F-AC0F-ABB8-206E-A7786342D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AA2BF-E8C8-E323-B618-40BC3BBFB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F759-6C32-48FC-9D6D-0393A2E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92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93080B-2EEC-8F91-CDAC-E41AF857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B6E8-0A02-4A94-A152-1B264A307525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FCA599-6251-892C-6A37-35B2FBE2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7D9D2-EC45-86A0-4CA9-C5B0C0CB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F759-6C32-48FC-9D6D-0393A2E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58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1D77B-8F06-BE36-F710-96A70AAF0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5E352-B946-BED1-01B5-63F9790B2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76061-CA2C-6688-DA48-946C58774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CE3AB-E1C1-0183-5237-A63F5C71F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B6E8-0A02-4A94-A152-1B264A307525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87BE7-D4D2-1489-CA06-B3D553D70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467EA-D063-6544-1FF3-4C8FB5FB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F759-6C32-48FC-9D6D-0393A2E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14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55805-D395-F5C9-B637-26A46D6AF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B74FF6-A82E-79AD-1D4C-80E4A67681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406DD-EF76-5A1E-3811-F902F830E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17501-67E3-F929-1A1C-8B6513B6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B6E8-0A02-4A94-A152-1B264A307525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8228A-F9A4-A938-CBC4-CA16A642E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EF814-F318-6A34-EBE8-D855F6889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F759-6C32-48FC-9D6D-0393A2E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37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8E213B-277A-269E-A272-C1BF9ADA4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27E2C-966D-CB4F-5A4C-ABA9C14AB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C1669-1D5E-9B27-0870-4B83C32412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FBB6E8-0A02-4A94-A152-1B264A307525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DC593-F0EE-7C91-004A-31CA7ECFD1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C757-CE80-3BDE-87E2-876F1509D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6FF759-6C32-48FC-9D6D-0393A2E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90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of a bird with a magnifying glass&#10;&#10;AI-generated content may be incorrect.">
            <a:extLst>
              <a:ext uri="{FF2B5EF4-FFF2-40B4-BE49-F238E27FC236}">
                <a16:creationId xmlns:a16="http://schemas.microsoft.com/office/drawing/2014/main" id="{A787B719-0DBC-DAD7-012E-0B0A98D4A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0" r="9089" b="19607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573F2-585D-FE33-052F-BFC91200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dirty="0"/>
              <a:t>Image Classification &amp; 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92545-1AE5-7832-3C60-54831098B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Digital Egyptian Pioneers “DEPI” Round 3 Graduation Project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75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DF60-78AE-7EBE-D016-B3F4162C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Model Visualizations</a:t>
            </a:r>
          </a:p>
        </p:txBody>
      </p:sp>
      <p:pic>
        <p:nvPicPr>
          <p:cNvPr id="11" name="Picture 10" descr="A graph with numbers and a number in the center&#10;&#10;AI-generated content may be incorrect.">
            <a:extLst>
              <a:ext uri="{FF2B5EF4-FFF2-40B4-BE49-F238E27FC236}">
                <a16:creationId xmlns:a16="http://schemas.microsoft.com/office/drawing/2014/main" id="{83024B3C-52F3-F94B-D8AE-179A8FF7F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09" y="728432"/>
            <a:ext cx="4637314" cy="3895344"/>
          </a:xfrm>
          <a:prstGeom prst="rect">
            <a:avLst/>
          </a:prstGeom>
        </p:spPr>
      </p:pic>
      <p:pic>
        <p:nvPicPr>
          <p:cNvPr id="9" name="Content Placeholder 8" descr="A collage of images of animals and cars&#10;&#10;AI-generated content may be incorrect.">
            <a:extLst>
              <a:ext uri="{FF2B5EF4-FFF2-40B4-BE49-F238E27FC236}">
                <a16:creationId xmlns:a16="http://schemas.microsoft.com/office/drawing/2014/main" id="{65452884-4581-3872-99FA-FCE0DEDD6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723" y="728432"/>
            <a:ext cx="7056882" cy="3599010"/>
          </a:xfrm>
          <a:prstGeom prst="rect">
            <a:avLst/>
          </a:prstGeom>
        </p:spPr>
      </p:pic>
      <p:sp>
        <p:nvSpPr>
          <p:cNvPr id="2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14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AFBEF-8680-AC47-2265-2C184342F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370227"/>
            <a:ext cx="9144000" cy="11931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/>
              <a:t>Mlops Implementation with MLflow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397F9-89D3-429D-7699-56A20C926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5636465"/>
            <a:ext cx="9144000" cy="64678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End-to-End Model Management &amp; Monitoring</a:t>
            </a:r>
          </a:p>
        </p:txBody>
      </p:sp>
      <p:pic>
        <p:nvPicPr>
          <p:cNvPr id="2052" name="Picture 4" descr="MLOps – Databricks">
            <a:extLst>
              <a:ext uri="{FF2B5EF4-FFF2-40B4-BE49-F238E27FC236}">
                <a16:creationId xmlns:a16="http://schemas.microsoft.com/office/drawing/2014/main" id="{C940AECF-D656-F28C-7CE5-C6DD96ECD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0" r="6" b="8041"/>
          <a:stretch>
            <a:fillRect/>
          </a:stretch>
        </p:blipFill>
        <p:spPr bwMode="auto"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709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DE090-ADBF-1F61-E083-BA48AF778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34E4-03A0-F6B6-4D82-5691CF452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/>
              <a:t>Key Components: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1" name="Graphic 20" descr="Playbook">
            <a:extLst>
              <a:ext uri="{FF2B5EF4-FFF2-40B4-BE49-F238E27FC236}">
                <a16:creationId xmlns:a16="http://schemas.microsoft.com/office/drawing/2014/main" id="{0CE2A4DA-4DE7-29FC-F0EA-4E9D8DD1A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79D5E-33D7-0304-7BAD-DA318AF09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105" y="2449817"/>
            <a:ext cx="4977578" cy="3639289"/>
          </a:xfrm>
        </p:spPr>
        <p:txBody>
          <a:bodyPr anchor="ctr">
            <a:normAutofit fontScale="92500" lnSpcReduction="20000"/>
          </a:bodyPr>
          <a:lstStyle/>
          <a:p>
            <a:r>
              <a:rPr lang="en-US" b="1" dirty="0" err="1"/>
              <a:t>MLflow</a:t>
            </a:r>
            <a:r>
              <a:rPr lang="en-US" dirty="0"/>
              <a:t>: Central experiment tracker</a:t>
            </a:r>
          </a:p>
          <a:p>
            <a:r>
              <a:rPr lang="en-US" b="1" dirty="0"/>
              <a:t>Local SQLite</a:t>
            </a:r>
            <a:r>
              <a:rPr lang="en-US" dirty="0"/>
              <a:t>: Development tracking database</a:t>
            </a:r>
          </a:p>
          <a:p>
            <a:r>
              <a:rPr lang="en-US" b="1" dirty="0"/>
              <a:t>Custom Monitors</a:t>
            </a:r>
            <a:r>
              <a:rPr lang="en-US" dirty="0"/>
              <a:t>: Production performance tracking</a:t>
            </a:r>
          </a:p>
          <a:p>
            <a:r>
              <a:rPr lang="en-US" b="1" dirty="0"/>
              <a:t>Azure Integration</a:t>
            </a:r>
            <a:r>
              <a:rPr lang="en-US" dirty="0"/>
              <a:t>: Cloud deployment bridge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4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A4DD83-2F1B-3661-0562-BDAB168AB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Mlflow UI Images: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0ACA7D-5212-0172-2513-DCD79AECB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0" y="838609"/>
            <a:ext cx="11305440" cy="38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36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8D6191-177B-501F-8AA4-C63A02AC7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8C50A-974D-F1E0-0B42-0DC1FC488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Mlflow UI Images:</a:t>
            </a:r>
          </a:p>
        </p:txBody>
      </p:sp>
      <p:pic>
        <p:nvPicPr>
          <p:cNvPr id="13" name="Content Placeholder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B999FA-004B-12DE-31AA-3E1E0433F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30" y="374891"/>
            <a:ext cx="8494140" cy="456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98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2AAC1-D007-4EAA-2AE6-B08D6F63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Results &amp; Metrics: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ABD48-37FD-8537-BB94-CBC873E97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1700" b="1" dirty="0"/>
              <a:t>Classification Model Performance</a:t>
            </a:r>
          </a:p>
          <a:p>
            <a:pPr marL="0" indent="0">
              <a:buNone/>
            </a:pPr>
            <a:r>
              <a:rPr lang="en-US" sz="1700" b="1" dirty="0"/>
              <a:t>1. Final Test Accuracy</a:t>
            </a:r>
            <a:r>
              <a:rPr lang="en-US" sz="1700" dirty="0"/>
              <a:t>: 82%</a:t>
            </a:r>
          </a:p>
          <a:p>
            <a:pPr marL="0" indent="0">
              <a:buNone/>
            </a:pPr>
            <a:r>
              <a:rPr lang="en-US" sz="1700" b="1" dirty="0"/>
              <a:t>2. Training Time</a:t>
            </a:r>
            <a:r>
              <a:rPr lang="en-US" sz="1700" dirty="0"/>
              <a:t>: ~60 minutes (with </a:t>
            </a:r>
            <a:r>
              <a:rPr lang="en-US" sz="1700" dirty="0" err="1"/>
              <a:t>MLflow</a:t>
            </a:r>
            <a:r>
              <a:rPr lang="en-US" sz="1700" dirty="0"/>
              <a:t> tracking)</a:t>
            </a:r>
          </a:p>
          <a:p>
            <a:pPr marL="0" indent="0">
              <a:buNone/>
            </a:pPr>
            <a:r>
              <a:rPr lang="en-US" sz="1700" b="1" dirty="0"/>
              <a:t>3. Model Versions</a:t>
            </a:r>
            <a:r>
              <a:rPr lang="en-US" sz="1700" dirty="0"/>
              <a:t>: 3+ registered versions</a:t>
            </a:r>
          </a:p>
          <a:p>
            <a:pPr marL="0" indent="0">
              <a:buNone/>
            </a:pPr>
            <a:r>
              <a:rPr lang="en-US" sz="1700" b="1" dirty="0"/>
              <a:t>4. Experiments Tracked</a:t>
            </a:r>
            <a:r>
              <a:rPr lang="en-US" sz="1700" dirty="0"/>
              <a:t>: 10+ complete runs</a:t>
            </a:r>
            <a:endParaRPr lang="ar-EG" sz="1700" dirty="0"/>
          </a:p>
          <a:p>
            <a:pPr marL="0" indent="0">
              <a:buNone/>
            </a:pPr>
            <a:endParaRPr lang="en-US" sz="1700" dirty="0"/>
          </a:p>
          <a:p>
            <a:r>
              <a:rPr lang="en-US" sz="1700" b="1" dirty="0"/>
              <a:t>Monitoring System</a:t>
            </a:r>
          </a:p>
          <a:p>
            <a:pPr marL="0" indent="0">
              <a:buNone/>
            </a:pPr>
            <a:r>
              <a:rPr lang="en-US" sz="1700" b="1" dirty="0"/>
              <a:t>1. Prediction Tracking</a:t>
            </a:r>
            <a:r>
              <a:rPr lang="en-US" sz="1700" dirty="0"/>
              <a:t>: Real-time with &lt;100ms overhead</a:t>
            </a:r>
          </a:p>
          <a:p>
            <a:pPr marL="0" indent="0">
              <a:buNone/>
            </a:pPr>
            <a:r>
              <a:rPr lang="en-US" sz="1700" b="1" dirty="0"/>
              <a:t>2. Alert Accuracy</a:t>
            </a:r>
            <a:r>
              <a:rPr lang="en-US" sz="1700" dirty="0"/>
              <a:t>: 100% in testing scenarios</a:t>
            </a:r>
          </a:p>
          <a:p>
            <a:pPr marL="0" indent="0">
              <a:buNone/>
            </a:pPr>
            <a:r>
              <a:rPr lang="en-US" sz="1700" b="1" dirty="0"/>
              <a:t>3. Data Collected</a:t>
            </a:r>
            <a:r>
              <a:rPr lang="en-US" sz="1700" dirty="0"/>
              <a:t>: Parameters, metrics, artifacts, predictions</a:t>
            </a:r>
            <a:endParaRPr lang="ar-EG" sz="1700" dirty="0"/>
          </a:p>
          <a:p>
            <a:pPr marL="0" indent="0">
              <a:buNone/>
            </a:pPr>
            <a:endParaRPr lang="en-US" sz="1700" dirty="0"/>
          </a:p>
          <a:p>
            <a:r>
              <a:rPr lang="en-US" sz="1700" b="1" dirty="0" err="1"/>
              <a:t>MLOps</a:t>
            </a:r>
            <a:r>
              <a:rPr lang="en-US" sz="1700" b="1" dirty="0"/>
              <a:t> Maturity</a:t>
            </a:r>
          </a:p>
          <a:p>
            <a:pPr marL="342900" indent="-342900">
              <a:buAutoNum type="arabicPeriod"/>
            </a:pPr>
            <a:r>
              <a:rPr lang="en-US" sz="1700" b="1" dirty="0"/>
              <a:t>Experimentation</a:t>
            </a:r>
            <a:endParaRPr lang="ar-EG" sz="1700" b="1" dirty="0"/>
          </a:p>
          <a:p>
            <a:pPr marL="342900" indent="-342900">
              <a:buAutoNum type="arabicPeriod"/>
            </a:pPr>
            <a:r>
              <a:rPr lang="en-US" sz="1700" b="1" dirty="0"/>
              <a:t>Versioning</a:t>
            </a:r>
            <a:endParaRPr lang="ar-EG" sz="1700" b="1" dirty="0"/>
          </a:p>
          <a:p>
            <a:pPr marL="342900" indent="-342900">
              <a:buAutoNum type="arabicPeriod"/>
            </a:pPr>
            <a:r>
              <a:rPr lang="en-US" sz="1700" b="1" dirty="0"/>
              <a:t>Monitoring</a:t>
            </a:r>
            <a:endParaRPr lang="en-US" sz="1700" dirty="0"/>
          </a:p>
          <a:p>
            <a:pPr marL="0" indent="0">
              <a:buNone/>
            </a:pPr>
            <a:r>
              <a:rPr lang="en-US" sz="1700" b="1" dirty="0"/>
              <a:t>4. </a:t>
            </a:r>
            <a:r>
              <a:rPr lang="ar-EG" sz="1700" b="1" dirty="0"/>
              <a:t>  </a:t>
            </a:r>
            <a:r>
              <a:rPr lang="en-US" sz="1700" b="1" dirty="0"/>
              <a:t>Documentation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558641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EF048-64A9-A1F3-3001-13F2C198D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Team Members: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13F2F-C81A-6EBF-BC4C-9FB7C563E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List of Team members and tasks worked on.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38DE3E0C-86D5-1E10-9BF4-38ABC04831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47" r="656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5499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7C2AC-82D8-436A-67D2-0A903560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US" sz="5000" dirty="0"/>
              <a:t>Basel Mohamed Mostafa</a:t>
            </a:r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8926B-51D7-6F92-4080-7524BFDC0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Worked on:</a:t>
            </a:r>
          </a:p>
          <a:p>
            <a:pPr marL="0" indent="0">
              <a:buNone/>
            </a:pPr>
            <a:endParaRPr lang="en-US" sz="2200" dirty="0"/>
          </a:p>
          <a:p>
            <a:pPr marL="514350" indent="-514350">
              <a:buAutoNum type="arabicPeriod"/>
            </a:pPr>
            <a:r>
              <a:rPr lang="en-US" sz="2200" dirty="0"/>
              <a:t>Classification Model.</a:t>
            </a:r>
          </a:p>
          <a:p>
            <a:pPr marL="514350" indent="-514350">
              <a:buAutoNum type="arabicPeriod"/>
            </a:pPr>
            <a:r>
              <a:rPr lang="en-US" sz="2200" dirty="0" err="1"/>
              <a:t>Mlops</a:t>
            </a:r>
            <a:r>
              <a:rPr lang="en-US" sz="2200" dirty="0"/>
              <a:t> &amp; </a:t>
            </a:r>
            <a:r>
              <a:rPr lang="en-US" sz="2200" dirty="0" err="1"/>
              <a:t>Mlflow</a:t>
            </a:r>
            <a:r>
              <a:rPr lang="en-US" sz="2200" dirty="0"/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EFEEB15-4835-E105-B007-92A66874A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472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DC61-D4D6-C2C7-DC34-1E61B6FA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067" y="4524971"/>
            <a:ext cx="9144000" cy="1193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Object Detection Model</a:t>
            </a:r>
            <a:endParaRPr lang="en-US" sz="4400" dirty="0"/>
          </a:p>
        </p:txBody>
      </p:sp>
      <p:sp>
        <p:nvSpPr>
          <p:cNvPr id="4" name="AutoShape 2" descr="Real-Time Object Detection, Tracking, Blurring and Counting using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88" y="399216"/>
            <a:ext cx="8267114" cy="4567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383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425D6-8FA9-09AF-CE76-295EAF15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Model Details: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C1FC8-54FE-81BC-F529-94726E90C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058" y="275493"/>
            <a:ext cx="8145194" cy="631639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en-US" sz="1800" b="1" dirty="0"/>
              <a:t>Object Detection system</a:t>
            </a:r>
            <a:r>
              <a:rPr lang="en-US" sz="1800" dirty="0"/>
              <a:t> using a </a:t>
            </a:r>
            <a:r>
              <a:rPr lang="en-US" sz="1800" b="1" dirty="0"/>
              <a:t>pre-trained YOLO model (yolov12x.pt)</a:t>
            </a:r>
            <a:r>
              <a:rPr lang="en-US" sz="1800" dirty="0"/>
              <a:t> from the </a:t>
            </a:r>
            <a:r>
              <a:rPr lang="en-US" sz="1800" dirty="0" err="1"/>
              <a:t>Ultralytics</a:t>
            </a:r>
            <a:r>
              <a:rPr lang="en-US" sz="1800" dirty="0"/>
              <a:t> library. The goal was to build a model capable of detecting and classifying multiple objects in images with high accuracy and fast inference speed.</a:t>
            </a:r>
          </a:p>
          <a:p>
            <a:r>
              <a:rPr lang="en-US" sz="1800" b="1" dirty="0"/>
              <a:t>Model Setup and </a:t>
            </a:r>
            <a:r>
              <a:rPr lang="en-US" sz="1800" b="1" dirty="0" smtClean="0"/>
              <a:t>Evaluation</a:t>
            </a:r>
            <a:endParaRPr lang="ar-EG" sz="1800" b="1" dirty="0" smtClean="0"/>
          </a:p>
          <a:p>
            <a:r>
              <a:rPr lang="en-US" sz="1800" dirty="0"/>
              <a:t>to measure its performance. The evaluation automatically generated detection results and key metrics including:</a:t>
            </a:r>
          </a:p>
          <a:p>
            <a:r>
              <a:rPr lang="en-US" sz="1800" b="1" dirty="0"/>
              <a:t>mAP@0.5</a:t>
            </a:r>
            <a:r>
              <a:rPr lang="en-US" sz="1800" dirty="0"/>
              <a:t> – Measures the overlap quality between predicted and ground-truth bounding boxes.</a:t>
            </a:r>
          </a:p>
          <a:p>
            <a:r>
              <a:rPr lang="en-US" sz="1800" b="1" dirty="0"/>
              <a:t>mAP@0.5:0.95</a:t>
            </a:r>
            <a:r>
              <a:rPr lang="en-US" sz="1800" dirty="0"/>
              <a:t> – A more strict score averaged across 10 </a:t>
            </a:r>
            <a:r>
              <a:rPr lang="en-US" sz="1800" dirty="0" err="1"/>
              <a:t>IoU</a:t>
            </a:r>
            <a:r>
              <a:rPr lang="en-US" sz="1800" dirty="0"/>
              <a:t> thresholds.</a:t>
            </a:r>
          </a:p>
          <a:p>
            <a:r>
              <a:rPr lang="en-US" sz="1800" b="1" dirty="0"/>
              <a:t>Precision</a:t>
            </a:r>
            <a:r>
              <a:rPr lang="en-US" sz="1800" dirty="0"/>
              <a:t> – Percentage of predicted boxes that are correct.</a:t>
            </a:r>
          </a:p>
          <a:p>
            <a:r>
              <a:rPr lang="en-US" sz="1800" b="1" dirty="0"/>
              <a:t>Recall</a:t>
            </a:r>
            <a:r>
              <a:rPr lang="en-US" sz="1800" dirty="0"/>
              <a:t> – Percentage of actual objects successfully detected.</a:t>
            </a:r>
          </a:p>
          <a:p>
            <a:r>
              <a:rPr lang="en-US" sz="1800" dirty="0"/>
              <a:t>These metrics provide a full understanding of both accuracy and robustness of the object detection model</a:t>
            </a:r>
            <a:r>
              <a:rPr lang="en-US" sz="18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80273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BBC49-0195-9796-5F15-C2FDC2B19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7B8AF-27AB-DA90-9EB9-740B48874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Existing tools are complex or slow.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Users need: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Easy-to-use interface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Quick predictions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High accuracy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No technical setup required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11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425D6-8FA9-09AF-CE76-295EAF15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Model Details: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C1FC8-54FE-81BC-F529-94726E90C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0" y="801866"/>
            <a:ext cx="7190418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Key Code </a:t>
            </a:r>
            <a:r>
              <a:rPr lang="en-US" sz="1800" b="1" dirty="0" smtClean="0"/>
              <a:t>Operations</a:t>
            </a:r>
            <a:r>
              <a:rPr lang="ar-EG" sz="1800" b="1" dirty="0" smtClean="0"/>
              <a:t>:</a:t>
            </a:r>
          </a:p>
          <a:p>
            <a:pPr marL="0" indent="0" algn="l">
              <a:buNone/>
            </a:pPr>
            <a:r>
              <a:rPr lang="ar-EG" sz="1800" b="1" dirty="0" smtClean="0">
                <a:solidFill>
                  <a:schemeClr val="tx2"/>
                </a:solidFill>
              </a:rPr>
              <a:t>1</a:t>
            </a:r>
            <a:r>
              <a:rPr lang="en-US" sz="1800" b="1" dirty="0" smtClean="0">
                <a:solidFill>
                  <a:schemeClr val="tx2"/>
                </a:solidFill>
              </a:rPr>
              <a:t>)</a:t>
            </a:r>
            <a:r>
              <a:rPr lang="en-US" sz="1800" dirty="0" smtClean="0"/>
              <a:t>Load </a:t>
            </a:r>
            <a:r>
              <a:rPr lang="en-US" sz="1800" dirty="0"/>
              <a:t>YOLO </a:t>
            </a:r>
            <a:r>
              <a:rPr lang="en-US" sz="1800" dirty="0" smtClean="0"/>
              <a:t>model: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>
                <a:solidFill>
                  <a:schemeClr val="tx2"/>
                </a:solidFill>
              </a:rPr>
              <a:t>    model = YOLO("yolov12x.pt")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tx2"/>
                </a:solidFill>
              </a:rPr>
              <a:t>2) </a:t>
            </a:r>
            <a:r>
              <a:rPr lang="en-US" sz="1800" dirty="0"/>
              <a:t>Run validation on </a:t>
            </a:r>
            <a:r>
              <a:rPr lang="en-US" sz="1800" dirty="0" smtClean="0"/>
              <a:t>COCO128: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>
                <a:solidFill>
                  <a:schemeClr val="tx2"/>
                </a:solidFill>
              </a:rPr>
              <a:t>   metrics = </a:t>
            </a:r>
            <a:r>
              <a:rPr lang="en-US" sz="1800" b="1" dirty="0" err="1">
                <a:solidFill>
                  <a:schemeClr val="tx2"/>
                </a:solidFill>
              </a:rPr>
              <a:t>model.val</a:t>
            </a:r>
            <a:r>
              <a:rPr lang="en-US" sz="1800" b="1" dirty="0">
                <a:solidFill>
                  <a:schemeClr val="tx2"/>
                </a:solidFill>
              </a:rPr>
              <a:t>(data="coco128.yaml", </a:t>
            </a:r>
            <a:r>
              <a:rPr lang="en-US" sz="1800" b="1" dirty="0" err="1">
                <a:solidFill>
                  <a:schemeClr val="tx2"/>
                </a:solidFill>
              </a:rPr>
              <a:t>imgsz</a:t>
            </a:r>
            <a:r>
              <a:rPr lang="en-US" sz="1800" b="1" dirty="0">
                <a:solidFill>
                  <a:schemeClr val="tx2"/>
                </a:solidFill>
              </a:rPr>
              <a:t>=640)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3) </a:t>
            </a:r>
            <a:r>
              <a:rPr lang="en-US" sz="1800" dirty="0"/>
              <a:t>Display sample detection </a:t>
            </a:r>
            <a:r>
              <a:rPr lang="en-US" sz="1800" dirty="0" smtClean="0"/>
              <a:t>results: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>
                <a:solidFill>
                  <a:schemeClr val="tx2"/>
                </a:solidFill>
              </a:rPr>
              <a:t>  display(Image(filename=</a:t>
            </a:r>
            <a:r>
              <a:rPr lang="en-US" sz="1800" b="1" dirty="0" err="1">
                <a:solidFill>
                  <a:schemeClr val="tx2"/>
                </a:solidFill>
              </a:rPr>
              <a:t>img_path</a:t>
            </a:r>
            <a:r>
              <a:rPr lang="en-US" sz="1800" b="1" dirty="0">
                <a:solidFill>
                  <a:schemeClr val="tx2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tx2"/>
                </a:solidFill>
              </a:rPr>
              <a:t>4)</a:t>
            </a:r>
            <a:r>
              <a:rPr lang="en-US" sz="1800" dirty="0"/>
              <a:t> Export structured performance </a:t>
            </a:r>
            <a:r>
              <a:rPr lang="en-US" sz="1800" dirty="0" smtClean="0"/>
              <a:t>report: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>
                <a:solidFill>
                  <a:schemeClr val="tx2"/>
                </a:solidFill>
              </a:rPr>
              <a:t>   with open("model_evaluation_report.txt", "w") as f: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    </a:t>
            </a:r>
            <a:r>
              <a:rPr lang="en-US" sz="1800" b="1" dirty="0" err="1">
                <a:solidFill>
                  <a:schemeClr val="tx2"/>
                </a:solidFill>
              </a:rPr>
              <a:t>f.write</a:t>
            </a:r>
            <a:r>
              <a:rPr lang="en-US" sz="1800" b="1" dirty="0">
                <a:solidFill>
                  <a:schemeClr val="tx2"/>
                </a:solidFill>
              </a:rPr>
              <a:t>(report)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tx2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29040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EF048-64A9-A1F3-3001-13F2C198D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43" y="-1783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smtClean="0"/>
              <a:t>Summary</a:t>
            </a:r>
            <a:endParaRPr lang="en-US" sz="54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13F2F-C81A-6EBF-BC4C-9FB7C563E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443" y="1906874"/>
            <a:ext cx="4374586" cy="4100029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YOLOv12x model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successfully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completed object detection on the validation data, generating reliable performance scores and visual outputs. The evaluation report summarizes the model’s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strength in identifying objects with strong precision the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requirements for a trained and evaluated object detection system.</a:t>
            </a:r>
          </a:p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recall,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meeting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002" y="379829"/>
            <a:ext cx="7032456" cy="45516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3980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7C2AC-82D8-436A-67D2-0A903560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72" y="173715"/>
            <a:ext cx="4663440" cy="2108341"/>
          </a:xfrm>
        </p:spPr>
        <p:txBody>
          <a:bodyPr anchor="b">
            <a:normAutofit/>
          </a:bodyPr>
          <a:lstStyle/>
          <a:p>
            <a:r>
              <a:rPr lang="en-US" sz="3600" b="1" dirty="0" smtClean="0"/>
              <a:t>Mohamed Hamada   </a:t>
            </a:r>
            <a:r>
              <a:rPr lang="en-US" sz="3600" b="1" dirty="0" err="1" smtClean="0"/>
              <a:t>Farghali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8926B-51D7-6F92-4080-7524BFDC0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458" y="2915102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b="1" dirty="0"/>
              <a:t>Worked on</a:t>
            </a:r>
            <a:r>
              <a:rPr lang="en-US" sz="2200" b="1" dirty="0" smtClean="0"/>
              <a:t>:</a:t>
            </a:r>
            <a:endParaRPr lang="en-US" sz="2200" b="1" dirty="0"/>
          </a:p>
          <a:p>
            <a:pPr marL="0" indent="0">
              <a:buNone/>
            </a:pPr>
            <a:r>
              <a:rPr lang="en-US" sz="2200" b="1" dirty="0" smtClean="0"/>
              <a:t> Object Detection </a:t>
            </a:r>
            <a:r>
              <a:rPr lang="en-US" sz="2200" b="1" dirty="0" smtClean="0"/>
              <a:t>Model</a:t>
            </a:r>
            <a:r>
              <a:rPr lang="en-US" sz="2200" b="1" dirty="0"/>
              <a:t>.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509" y="-379061"/>
            <a:ext cx="5495778" cy="7476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0870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DCC3F-79D2-FA06-E1DA-778DFD93D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Project Goal: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35D3B3-D15C-C642-1B3A-F25294B8ED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336557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8721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A0EFF-4DD3-15CF-9ECE-4480EC8D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Model Training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1" name="Graphic 20" descr="Playbook">
            <a:extLst>
              <a:ext uri="{FF2B5EF4-FFF2-40B4-BE49-F238E27FC236}">
                <a16:creationId xmlns:a16="http://schemas.microsoft.com/office/drawing/2014/main" id="{6171DD8D-FA06-B0EE-6E2C-6F9FA8A1F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87180-14FC-268C-5805-121789E86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For this Project we used two models.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1. MobileNetV2 (Retrained &amp; Applied fine-tuning techniques).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2. YOLO12X (Pretrained)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081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DDC61-D4D6-C2C7-DC34-1E61B6FA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370227"/>
            <a:ext cx="9144000" cy="1193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Classification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D7BEE-1C79-3DA4-538D-E17A220AD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5636465"/>
            <a:ext cx="9144000" cy="64678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Explaining Classification Model from Architecture to training &amp; predictions</a:t>
            </a:r>
          </a:p>
        </p:txBody>
      </p:sp>
      <p:pic>
        <p:nvPicPr>
          <p:cNvPr id="1028" name="Picture 4" descr="Machine Learning Image Classification Guide 2025 | Encord">
            <a:extLst>
              <a:ext uri="{FF2B5EF4-FFF2-40B4-BE49-F238E27FC236}">
                <a16:creationId xmlns:a16="http://schemas.microsoft.com/office/drawing/2014/main" id="{26F3397D-D210-A0D7-C73D-F973F25FD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9" r="2" b="21259"/>
          <a:stretch>
            <a:fillRect/>
          </a:stretch>
        </p:blipFill>
        <p:spPr bwMode="auto"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73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9425D6-8FA9-09AF-CE76-295EAF15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Model Details: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C1FC8-54FE-81BC-F529-94726E90C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Model Based on </a:t>
            </a:r>
            <a:r>
              <a:rPr lang="en-US" sz="1800" b="1" dirty="0">
                <a:solidFill>
                  <a:schemeClr val="tx2"/>
                </a:solidFill>
              </a:rPr>
              <a:t>MobileNetV2</a:t>
            </a:r>
            <a:r>
              <a:rPr lang="en-US" sz="1800" dirty="0">
                <a:solidFill>
                  <a:schemeClr val="tx2"/>
                </a:solidFill>
              </a:rPr>
              <a:t>.</a:t>
            </a:r>
          </a:p>
          <a:p>
            <a:r>
              <a:rPr lang="en-US" sz="1800" dirty="0">
                <a:solidFill>
                  <a:schemeClr val="tx2"/>
                </a:solidFill>
              </a:rPr>
              <a:t>Retrained using </a:t>
            </a:r>
            <a:r>
              <a:rPr lang="en-US" sz="1800" b="1" dirty="0">
                <a:solidFill>
                  <a:schemeClr val="tx2"/>
                </a:solidFill>
              </a:rPr>
              <a:t>Transfer Learning </a:t>
            </a:r>
            <a:r>
              <a:rPr lang="en-US" sz="1800" dirty="0">
                <a:solidFill>
                  <a:schemeClr val="tx2"/>
                </a:solidFill>
              </a:rPr>
              <a:t>(Unfroze the last </a:t>
            </a:r>
            <a:r>
              <a:rPr lang="en-US" sz="1800" b="1" dirty="0">
                <a:solidFill>
                  <a:schemeClr val="tx2"/>
                </a:solidFill>
              </a:rPr>
              <a:t>50 layers</a:t>
            </a:r>
            <a:r>
              <a:rPr lang="en-US" sz="1800" dirty="0">
                <a:solidFill>
                  <a:schemeClr val="tx2"/>
                </a:solidFill>
              </a:rPr>
              <a:t>).</a:t>
            </a:r>
          </a:p>
          <a:p>
            <a:r>
              <a:rPr lang="en-US" sz="1800" dirty="0">
                <a:solidFill>
                  <a:schemeClr val="tx2"/>
                </a:solidFill>
              </a:rPr>
              <a:t>Dataset Used: </a:t>
            </a:r>
            <a:r>
              <a:rPr lang="en-US" sz="1800" b="1" dirty="0">
                <a:solidFill>
                  <a:schemeClr val="tx2"/>
                </a:solidFill>
              </a:rPr>
              <a:t>CIFAR10</a:t>
            </a:r>
            <a:r>
              <a:rPr lang="en-US" sz="18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2000" b="1" dirty="0">
                <a:solidFill>
                  <a:schemeClr val="tx2"/>
                </a:solidFill>
              </a:rPr>
              <a:t>Augmentations Applied on the Dataset: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Resizing to 224x224.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Random Flip Horizontal and Vertical.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Random Brightness.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Random Contrast.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Random Rotation.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Random Zoom.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Rescaling (1/255).</a:t>
            </a:r>
          </a:p>
        </p:txBody>
      </p:sp>
    </p:spTree>
    <p:extLst>
      <p:ext uri="{BB962C8B-B14F-4D97-AF65-F5344CB8AC3E}">
        <p14:creationId xmlns:p14="http://schemas.microsoft.com/office/powerpoint/2010/main" val="1241784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0DF079-B5DF-3150-F633-35DB90A8A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5D965C-29B3-3E1D-9BB3-FA7C62D3A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30046D-CF6D-7BEF-1448-009621ED82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1A9F0E-179D-604D-78F2-AB33A06337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6180DA-F446-A127-4B6A-C88C151AE7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F6F0B1-7120-50AF-8DC6-0AB61C9CD5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CBF5675-9A48-5DDA-52D1-89C4CB37D9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1C87A6-7E37-E876-A569-BDBF0AA019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C6586DC-62CF-717F-61C2-E2E42025F2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4A04D-99C3-5069-EA5B-DDB7C6109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Model Details: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D375-89C2-B105-F3C8-9943A4A99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Model Based on </a:t>
            </a:r>
            <a:r>
              <a:rPr lang="en-US" sz="1800" b="1" dirty="0">
                <a:solidFill>
                  <a:schemeClr val="tx2"/>
                </a:solidFill>
              </a:rPr>
              <a:t>MobileNetV2</a:t>
            </a:r>
            <a:r>
              <a:rPr lang="en-US" sz="1800" dirty="0">
                <a:solidFill>
                  <a:schemeClr val="tx2"/>
                </a:solidFill>
              </a:rPr>
              <a:t>.</a:t>
            </a:r>
          </a:p>
          <a:p>
            <a:r>
              <a:rPr lang="en-US" sz="1800" dirty="0">
                <a:solidFill>
                  <a:schemeClr val="tx2"/>
                </a:solidFill>
              </a:rPr>
              <a:t>Retrained using </a:t>
            </a:r>
            <a:r>
              <a:rPr lang="en-US" sz="1800" b="1" dirty="0">
                <a:solidFill>
                  <a:schemeClr val="tx2"/>
                </a:solidFill>
              </a:rPr>
              <a:t>Transfer Learning </a:t>
            </a:r>
            <a:r>
              <a:rPr lang="en-US" sz="1800" dirty="0">
                <a:solidFill>
                  <a:schemeClr val="tx2"/>
                </a:solidFill>
              </a:rPr>
              <a:t>(Unfroze the last </a:t>
            </a:r>
            <a:r>
              <a:rPr lang="en-US" sz="1800" b="1" dirty="0">
                <a:solidFill>
                  <a:schemeClr val="tx2"/>
                </a:solidFill>
              </a:rPr>
              <a:t>50 layers</a:t>
            </a:r>
            <a:r>
              <a:rPr lang="en-US" sz="1800" dirty="0">
                <a:solidFill>
                  <a:schemeClr val="tx2"/>
                </a:solidFill>
              </a:rPr>
              <a:t>).</a:t>
            </a:r>
          </a:p>
          <a:p>
            <a:r>
              <a:rPr lang="en-US" sz="1800" dirty="0">
                <a:solidFill>
                  <a:schemeClr val="tx2"/>
                </a:solidFill>
              </a:rPr>
              <a:t>Dataset Used: </a:t>
            </a:r>
            <a:r>
              <a:rPr lang="en-US" sz="1800" b="1" dirty="0">
                <a:solidFill>
                  <a:schemeClr val="tx2"/>
                </a:solidFill>
              </a:rPr>
              <a:t>CIFAR10</a:t>
            </a:r>
            <a:r>
              <a:rPr lang="en-US" sz="1800" dirty="0">
                <a:solidFill>
                  <a:schemeClr val="tx2"/>
                </a:solidFill>
              </a:rPr>
              <a:t>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Training Cycle: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20 Epochs training cycle with Validation stages in-between for a total of 40 epochs (20 each).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Testing cycle.</a:t>
            </a:r>
          </a:p>
          <a:p>
            <a:pPr marL="342900" indent="-342900">
              <a:buAutoNum type="arabicPeriod"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Final Model Results:</a:t>
            </a:r>
          </a:p>
          <a:p>
            <a:pPr marL="0" indent="0">
              <a:buNone/>
            </a:pPr>
            <a:r>
              <a:rPr lang="en-US" sz="1800" dirty="0"/>
              <a:t>- accuracy: 0.8451 - loss: 0.4446 - </a:t>
            </a:r>
            <a:r>
              <a:rPr lang="en-US" sz="1800" dirty="0" err="1"/>
              <a:t>val_accuracy</a:t>
            </a:r>
            <a:r>
              <a:rPr lang="en-US" sz="1800" dirty="0"/>
              <a:t>: 0.8404.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83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ACFD65-0679-A9A0-8593-3A6FD863A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2" r="35574"/>
          <a:stretch>
            <a:fillRect/>
          </a:stretch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60160D-FFBD-C24B-47EC-B17F0E5F7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Model Training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0FB4C88-428B-0244-F1F2-E0F62762E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68" b="2"/>
          <a:stretch>
            <a:fillRect/>
          </a:stretch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7190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7DC2B8-71E9-7FE9-E09F-3E68AE8D5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3527E0-C60C-3CE5-D1EC-063FC516A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6186"/>
          <a:stretch>
            <a:fillRect/>
          </a:stretch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99B4E-8632-2AF9-63A6-61564C614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Model Training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5A0A61-E2D3-1B3D-727D-B947AD030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28" b="1"/>
          <a:stretch>
            <a:fillRect/>
          </a:stretch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5607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652</Words>
  <Application>Microsoft Office PowerPoint</Application>
  <PresentationFormat>Widescreen</PresentationFormat>
  <Paragraphs>113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Office Theme</vt:lpstr>
      <vt:lpstr>Image Classification &amp; Object Detection</vt:lpstr>
      <vt:lpstr>Introduction:</vt:lpstr>
      <vt:lpstr>Project Goal:</vt:lpstr>
      <vt:lpstr>Model Training</vt:lpstr>
      <vt:lpstr>Classification Model</vt:lpstr>
      <vt:lpstr>Model Details:</vt:lpstr>
      <vt:lpstr>Model Details:</vt:lpstr>
      <vt:lpstr>Model Training</vt:lpstr>
      <vt:lpstr>Model Training</vt:lpstr>
      <vt:lpstr>Model Visualizations</vt:lpstr>
      <vt:lpstr>Mlops Implementation with MLflow</vt:lpstr>
      <vt:lpstr>Key Components:</vt:lpstr>
      <vt:lpstr>Mlflow UI Images:</vt:lpstr>
      <vt:lpstr>Mlflow UI Images:</vt:lpstr>
      <vt:lpstr>Results &amp; Metrics:</vt:lpstr>
      <vt:lpstr>Team Members:</vt:lpstr>
      <vt:lpstr>Basel Mohamed Mostafa</vt:lpstr>
      <vt:lpstr>Object Detection Model</vt:lpstr>
      <vt:lpstr>Model Details:</vt:lpstr>
      <vt:lpstr>Model Details:</vt:lpstr>
      <vt:lpstr>Summary</vt:lpstr>
      <vt:lpstr>Mohamed Hamada   Farghali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&amp; Object Detection</dc:title>
  <dc:creator>eng.2021001</dc:creator>
  <cp:lastModifiedBy>El-Ashry</cp:lastModifiedBy>
  <cp:revision>15</cp:revision>
  <dcterms:created xsi:type="dcterms:W3CDTF">2025-11-15T12:30:52Z</dcterms:created>
  <dcterms:modified xsi:type="dcterms:W3CDTF">2025-11-21T19:34:14Z</dcterms:modified>
</cp:coreProperties>
</file>